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EaWDf+treqlbmuIIgByLix0/p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hyperlink" Target="https://rdcu.be/cwBCI" TargetMode="External"/><Relationship Id="rId5" Type="http://schemas.openxmlformats.org/officeDocument/2006/relationships/hyperlink" Target="https://rdcu.be/cwBCI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675" y="62649"/>
            <a:ext cx="7526651" cy="27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>
            <p:ph type="ctrTitle"/>
          </p:nvPr>
        </p:nvSpPr>
        <p:spPr>
          <a:xfrm>
            <a:off x="311708" y="13491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Brief Overview of NV-Center </a:t>
            </a:r>
            <a:endParaRPr/>
          </a:p>
        </p:txBody>
      </p:sp>
      <p:sp>
        <p:nvSpPr>
          <p:cNvPr id="56" name="Google Shape;56;p1"/>
          <p:cNvSpPr txBox="1"/>
          <p:nvPr>
            <p:ph idx="1" type="subTitle"/>
          </p:nvPr>
        </p:nvSpPr>
        <p:spPr>
          <a:xfrm>
            <a:off x="311700" y="34386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"/>
              <a:t>Che Liu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"/>
              <a:t>Yao Group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"/>
              <a:t>3/5/2023</a:t>
            </a:r>
            <a:endParaRPr/>
          </a:p>
        </p:txBody>
      </p:sp>
      <p:sp>
        <p:nvSpPr>
          <p:cNvPr id="57" name="Google Shape;57;p1"/>
          <p:cNvSpPr txBox="1"/>
          <p:nvPr/>
        </p:nvSpPr>
        <p:spPr>
          <a:xfrm>
            <a:off x="141375" y="4335300"/>
            <a:ext cx="6957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Image: C. Zu, F. Machado, B. Ye, S. Choi, B. Kobrin, T. Mittiga, S.  Hsieh, P. Bhattacharyya, M. Markham, D. Twitchen, A. Jarmola, D. Budker, C.R. Laumann, J.E. Moore, N. Y. Yao,</a:t>
            </a: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1350" u="none" cap="none" strike="noStrike">
                <a:solidFill>
                  <a:srgbClr val="FDB515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Nature 597, 45–50 (2021)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</a:t>
            </a:r>
            <a:r>
              <a:rPr lang="en" sz="1466"/>
              <a:t>3v</a:t>
            </a:r>
            <a:r>
              <a:rPr lang="en"/>
              <a:t> Point Group</a:t>
            </a:r>
            <a:endParaRPr/>
          </a:p>
        </p:txBody>
      </p:sp>
      <p:sp>
        <p:nvSpPr>
          <p:cNvPr id="142" name="Google Shape;142;p10"/>
          <p:cNvSpPr txBox="1"/>
          <p:nvPr>
            <p:ph idx="1" type="body"/>
          </p:nvPr>
        </p:nvSpPr>
        <p:spPr>
          <a:xfrm>
            <a:off x="311700" y="1152475"/>
            <a:ext cx="439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Rotation of 120deg CW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Rotation of 120deg CCW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reflection axis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Identity</a:t>
            </a:r>
            <a:endParaRPr/>
          </a:p>
        </p:txBody>
      </p:sp>
      <p:pic>
        <p:nvPicPr>
          <p:cNvPr id="143" name="Google Shape;1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1500" y="1240250"/>
            <a:ext cx="2614450" cy="252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/>
          <p:nvPr/>
        </p:nvSpPr>
        <p:spPr>
          <a:xfrm>
            <a:off x="5840675" y="3846650"/>
            <a:ext cx="25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down view of NV-center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800" y="141450"/>
            <a:ext cx="2894125" cy="13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6325" y="1099975"/>
            <a:ext cx="575400" cy="4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9575" y="1524877"/>
            <a:ext cx="486275" cy="4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74198" y="1853737"/>
            <a:ext cx="881350" cy="4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0"/>
          <p:cNvSpPr txBox="1"/>
          <p:nvPr/>
        </p:nvSpPr>
        <p:spPr>
          <a:xfrm>
            <a:off x="585050" y="2813075"/>
            <a:ext cx="3807600" cy="1262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Find a representation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Representation is a mapping from one group to another group that preserves the group algebraic structure 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"/>
          <p:cNvSpPr txBox="1"/>
          <p:nvPr/>
        </p:nvSpPr>
        <p:spPr>
          <a:xfrm>
            <a:off x="5865050" y="765425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1133" y="4168674"/>
            <a:ext cx="4258567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/>
        </p:nvSpPr>
        <p:spPr>
          <a:xfrm>
            <a:off x="429025" y="4631600"/>
            <a:ext cx="45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of times people call the image the representation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0"/>
          <p:cNvCxnSpPr/>
          <p:nvPr/>
        </p:nvCxnSpPr>
        <p:spPr>
          <a:xfrm>
            <a:off x="4894850" y="4587700"/>
            <a:ext cx="13065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" name="Google Shape;154;p10"/>
          <p:cNvSpPr txBox="1"/>
          <p:nvPr/>
        </p:nvSpPr>
        <p:spPr>
          <a:xfrm>
            <a:off x="6440350" y="4353700"/>
            <a:ext cx="258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Operator to matrix mapping is a representation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One Representation in the sp3 Orbital Basis</a:t>
            </a:r>
            <a:endParaRPr/>
          </a:p>
        </p:txBody>
      </p:sp>
      <p:sp>
        <p:nvSpPr>
          <p:cNvPr id="160" name="Google Shape;160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three carbon orbitals are indistinguishable, but the nitrogen orbital is distinguishable</a:t>
            </a:r>
            <a:endParaRPr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75" y="2186025"/>
            <a:ext cx="4516249" cy="24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8225" y="2316275"/>
            <a:ext cx="2556051" cy="24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 txBox="1"/>
          <p:nvPr/>
        </p:nvSpPr>
        <p:spPr>
          <a:xfrm>
            <a:off x="828825" y="4607825"/>
            <a:ext cx="421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these matrices are block diagonalized the same way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Obtaining Irrep (shoved under the rug) </a:t>
            </a:r>
            <a:endParaRPr/>
          </a:p>
        </p:txBody>
      </p:sp>
      <p:sp>
        <p:nvSpPr>
          <p:cNvPr id="169" name="Google Shape;169;p12"/>
          <p:cNvSpPr txBox="1"/>
          <p:nvPr>
            <p:ph idx="1" type="body"/>
          </p:nvPr>
        </p:nvSpPr>
        <p:spPr>
          <a:xfrm>
            <a:off x="311700" y="1152475"/>
            <a:ext cx="455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continue to block diagonalize the 3X3 matrices?  Yes!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choose these basis:</a:t>
            </a:r>
            <a:endParaRPr/>
          </a:p>
        </p:txBody>
      </p:sp>
      <p:pic>
        <p:nvPicPr>
          <p:cNvPr id="170" name="Google Shape;17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5450" y="210525"/>
            <a:ext cx="2961825" cy="166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918" y="2352068"/>
            <a:ext cx="2524600" cy="19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0000" y="2325551"/>
            <a:ext cx="2842925" cy="209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2925" y="2205499"/>
            <a:ext cx="2246277" cy="236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2"/>
          <p:cNvSpPr/>
          <p:nvPr/>
        </p:nvSpPr>
        <p:spPr>
          <a:xfrm>
            <a:off x="3242100" y="3329875"/>
            <a:ext cx="570300" cy="1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2"/>
          <p:cNvSpPr txBox="1"/>
          <p:nvPr/>
        </p:nvSpPr>
        <p:spPr>
          <a:xfrm>
            <a:off x="4144050" y="4592575"/>
            <a:ext cx="37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three blocks! Hamiltonian can also be block diagonalized the same way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Continue</a:t>
            </a:r>
            <a:endParaRPr/>
          </a:p>
        </p:txBody>
      </p:sp>
      <p:sp>
        <p:nvSpPr>
          <p:cNvPr id="181" name="Google Shape;181;p13"/>
          <p:cNvSpPr txBox="1"/>
          <p:nvPr>
            <p:ph idx="1" type="body"/>
          </p:nvPr>
        </p:nvSpPr>
        <p:spPr>
          <a:xfrm>
            <a:off x="311700" y="1152475"/>
            <a:ext cx="485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in interaction between the electron and the nitrogen, the previous basis can no longer be irreps of C3v.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worry. Basically did using irreps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pic>
        <p:nvPicPr>
          <p:cNvPr id="182" name="Google Shape;1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2874" y="1880436"/>
            <a:ext cx="3627974" cy="19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25" y="2265550"/>
            <a:ext cx="1909875" cy="7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867" y="3858525"/>
            <a:ext cx="4104582" cy="41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13"/>
          <p:cNvCxnSpPr/>
          <p:nvPr/>
        </p:nvCxnSpPr>
        <p:spPr>
          <a:xfrm rot="10800000">
            <a:off x="5128875" y="2265550"/>
            <a:ext cx="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6" name="Google Shape;186;p13"/>
          <p:cNvSpPr txBox="1"/>
          <p:nvPr/>
        </p:nvSpPr>
        <p:spPr>
          <a:xfrm>
            <a:off x="4772950" y="2798450"/>
            <a:ext cx="12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 scale in energy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3"/>
          <p:cNvSpPr txBox="1"/>
          <p:nvPr/>
        </p:nvSpPr>
        <p:spPr>
          <a:xfrm>
            <a:off x="5830925" y="3871025"/>
            <a:ext cx="281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takeaway: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NV-Center is like a 2 electron atom, an effective spin 1 particle!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Irrep 什么的好难！:(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5450" y="210525"/>
            <a:ext cx="2961825" cy="16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Fill in Electrons! </a:t>
            </a:r>
            <a:endParaRPr/>
          </a:p>
        </p:txBody>
      </p:sp>
      <p:sp>
        <p:nvSpPr>
          <p:cNvPr id="194" name="Google Shape;194;p14"/>
          <p:cNvSpPr txBox="1"/>
          <p:nvPr>
            <p:ph idx="1" type="body"/>
          </p:nvPr>
        </p:nvSpPr>
        <p:spPr>
          <a:xfrm>
            <a:off x="311700" y="1152475"/>
            <a:ext cx="6333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 sz="900"/>
              <a:t>x</a:t>
            </a:r>
            <a:r>
              <a:rPr lang="en"/>
              <a:t>, e</a:t>
            </a:r>
            <a:r>
              <a:rPr lang="en" sz="900"/>
              <a:t>y</a:t>
            </a:r>
            <a:r>
              <a:rPr lang="en"/>
              <a:t> orbitals are flat and localized around the carbons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 = orbital part tensor spin part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Triplet: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Singlet: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374" y="3060261"/>
            <a:ext cx="3627974" cy="196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14"/>
          <p:cNvCxnSpPr/>
          <p:nvPr/>
        </p:nvCxnSpPr>
        <p:spPr>
          <a:xfrm rot="10800000">
            <a:off x="5109375" y="3445375"/>
            <a:ext cx="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14"/>
          <p:cNvSpPr txBox="1"/>
          <p:nvPr/>
        </p:nvSpPr>
        <p:spPr>
          <a:xfrm>
            <a:off x="4753450" y="3978275"/>
            <a:ext cx="12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 scale in energy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344" y="548924"/>
            <a:ext cx="1808800" cy="210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4225" y="2071275"/>
            <a:ext cx="2963124" cy="1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9712" y="3596700"/>
            <a:ext cx="2852150" cy="3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4"/>
          <p:cNvSpPr txBox="1"/>
          <p:nvPr/>
        </p:nvSpPr>
        <p:spPr>
          <a:xfrm>
            <a:off x="711800" y="4105050"/>
            <a:ext cx="334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one has higher energy?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singlet!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5106975" y="1750250"/>
            <a:ext cx="3915000" cy="2749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Ground State Level Structure</a:t>
            </a:r>
            <a:endParaRPr/>
          </a:p>
        </p:txBody>
      </p:sp>
      <p:sp>
        <p:nvSpPr>
          <p:cNvPr id="208" name="Google Shape;208;p15"/>
          <p:cNvSpPr txBox="1"/>
          <p:nvPr>
            <p:ph idx="1" type="body"/>
          </p:nvPr>
        </p:nvSpPr>
        <p:spPr>
          <a:xfrm>
            <a:off x="311575" y="1168350"/>
            <a:ext cx="474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 more group theory stuff, we can obtain a Hamiltonian from purely spin spin interaction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Dgs originates from electron electron Ising interaction, called Zero Field Splitting (ZFS)</a:t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5475025" y="2476675"/>
            <a:ext cx="1204200" cy="53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5"/>
          <p:cNvSpPr/>
          <p:nvPr/>
        </p:nvSpPr>
        <p:spPr>
          <a:xfrm>
            <a:off x="7494675" y="2476675"/>
            <a:ext cx="1204200" cy="53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6462375" y="3766275"/>
            <a:ext cx="1204200" cy="53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5616400" y="2613200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7587225" y="2613200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ms= 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6554925" y="3956450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ms=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6462375" y="503425"/>
            <a:ext cx="1204200" cy="53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 txBox="1"/>
          <p:nvPr/>
        </p:nvSpPr>
        <p:spPr>
          <a:xfrm>
            <a:off x="6554925" y="617525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5"/>
          <p:cNvSpPr txBox="1"/>
          <p:nvPr/>
        </p:nvSpPr>
        <p:spPr>
          <a:xfrm>
            <a:off x="6568125" y="4608875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triplet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15"/>
          <p:cNvCxnSpPr/>
          <p:nvPr/>
        </p:nvCxnSpPr>
        <p:spPr>
          <a:xfrm flipH="1" rot="10800000">
            <a:off x="5796800" y="570500"/>
            <a:ext cx="14700" cy="435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15"/>
          <p:cNvSpPr txBox="1"/>
          <p:nvPr/>
        </p:nvSpPr>
        <p:spPr>
          <a:xfrm>
            <a:off x="5106975" y="170300"/>
            <a:ext cx="15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energy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4863" y="2217175"/>
            <a:ext cx="175798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Some Comments about ZFS</a:t>
            </a:r>
            <a:endParaRPr/>
          </a:p>
        </p:txBody>
      </p:sp>
      <p:sp>
        <p:nvSpPr>
          <p:cNvPr id="226" name="Google Shape;22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Electron d-d interaction at bond length ~ 2 angstrom, estimated D</a:t>
            </a:r>
            <a:r>
              <a:rPr lang="en" sz="1100"/>
              <a:t>gs</a:t>
            </a:r>
            <a:r>
              <a:rPr lang="en"/>
              <a:t> ~ 3GHz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Measurement shows 2.87GHz == microwave range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ZFS decreases with increasing temperature at -75 kHz/K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Coupling to External B field</a:t>
            </a:r>
            <a:endParaRPr/>
          </a:p>
        </p:txBody>
      </p:sp>
      <p:sp>
        <p:nvSpPr>
          <p:cNvPr id="232" name="Google Shape;232;p17"/>
          <p:cNvSpPr txBox="1"/>
          <p:nvPr>
            <p:ph idx="1" type="body"/>
          </p:nvPr>
        </p:nvSpPr>
        <p:spPr>
          <a:xfrm>
            <a:off x="311700" y="1152475"/>
            <a:ext cx="48804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used to measure external B field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 field couples +1, -1 states at 2nd order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Interaction strength  </a:t>
            </a:r>
            <a:endParaRPr/>
          </a:p>
        </p:txBody>
      </p:sp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570" y="1705870"/>
            <a:ext cx="3578100" cy="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/>
          <p:nvPr/>
        </p:nvSpPr>
        <p:spPr>
          <a:xfrm>
            <a:off x="5106975" y="1750250"/>
            <a:ext cx="3915000" cy="2749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5475025" y="2476675"/>
            <a:ext cx="1204200" cy="53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7"/>
          <p:cNvSpPr/>
          <p:nvPr/>
        </p:nvSpPr>
        <p:spPr>
          <a:xfrm>
            <a:off x="7494675" y="2476675"/>
            <a:ext cx="1204200" cy="53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6462375" y="3766275"/>
            <a:ext cx="1204200" cy="53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5616400" y="2613200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7"/>
          <p:cNvSpPr txBox="1"/>
          <p:nvPr/>
        </p:nvSpPr>
        <p:spPr>
          <a:xfrm>
            <a:off x="7587225" y="2613200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ms= 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7"/>
          <p:cNvSpPr txBox="1"/>
          <p:nvPr/>
        </p:nvSpPr>
        <p:spPr>
          <a:xfrm>
            <a:off x="6554925" y="3956450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ms=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6462375" y="503425"/>
            <a:ext cx="1204200" cy="53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6554925" y="617525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7"/>
          <p:cNvSpPr txBox="1"/>
          <p:nvPr/>
        </p:nvSpPr>
        <p:spPr>
          <a:xfrm>
            <a:off x="6568125" y="4608875"/>
            <a:ext cx="10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triplet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7"/>
          <p:cNvCxnSpPr/>
          <p:nvPr/>
        </p:nvCxnSpPr>
        <p:spPr>
          <a:xfrm flipH="1" rot="10800000">
            <a:off x="5796800" y="570500"/>
            <a:ext cx="14700" cy="435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5" name="Google Shape;245;p17"/>
          <p:cNvSpPr txBox="1"/>
          <p:nvPr/>
        </p:nvSpPr>
        <p:spPr>
          <a:xfrm>
            <a:off x="5106975" y="170300"/>
            <a:ext cx="15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energy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17"/>
          <p:cNvCxnSpPr>
            <a:stCxn id="238" idx="0"/>
            <a:endCxn id="237" idx="0"/>
          </p:cNvCxnSpPr>
          <p:nvPr/>
        </p:nvCxnSpPr>
        <p:spPr>
          <a:xfrm>
            <a:off x="6125950" y="2613200"/>
            <a:ext cx="938400" cy="11532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7" name="Google Shape;247;p17"/>
          <p:cNvCxnSpPr>
            <a:stCxn id="237" idx="0"/>
            <a:endCxn id="239" idx="0"/>
          </p:cNvCxnSpPr>
          <p:nvPr/>
        </p:nvCxnSpPr>
        <p:spPr>
          <a:xfrm flipH="1" rot="10800000">
            <a:off x="7064475" y="2613075"/>
            <a:ext cx="1032300" cy="11532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p17"/>
          <p:cNvSpPr txBox="1"/>
          <p:nvPr/>
        </p:nvSpPr>
        <p:spPr>
          <a:xfrm>
            <a:off x="6391800" y="2948225"/>
            <a:ext cx="8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7421575" y="2989700"/>
            <a:ext cx="8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424" y="3310375"/>
            <a:ext cx="2101149" cy="11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7"/>
          <p:cNvSpPr/>
          <p:nvPr/>
        </p:nvSpPr>
        <p:spPr>
          <a:xfrm>
            <a:off x="2715575" y="3383500"/>
            <a:ext cx="292500" cy="282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17"/>
          <p:cNvCxnSpPr>
            <a:stCxn id="251" idx="6"/>
          </p:cNvCxnSpPr>
          <p:nvPr/>
        </p:nvCxnSpPr>
        <p:spPr>
          <a:xfrm>
            <a:off x="3008075" y="3524950"/>
            <a:ext cx="585000" cy="36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3" name="Google Shape;253;p17"/>
          <p:cNvSpPr txBox="1"/>
          <p:nvPr/>
        </p:nvSpPr>
        <p:spPr>
          <a:xfrm>
            <a:off x="3558900" y="3458163"/>
            <a:ext cx="152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non-zero at 2nd order perturbation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1375" y="4437261"/>
            <a:ext cx="1019100" cy="460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Additional Comments</a:t>
            </a:r>
            <a:endParaRPr/>
          </a:p>
        </p:txBody>
      </p:sp>
      <p:sp>
        <p:nvSpPr>
          <p:cNvPr id="260" name="Google Shape;260;p1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couple to electric field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Weak susceptibility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Perpendicular E field is not suppressed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Couple to Strain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Other things to talk about: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How to initialize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How to read out </a:t>
            </a:r>
            <a:endParaRPr sz="17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Miller Index → Diamond cuts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direction can detect different stuff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Isotopes of carbon, isotopes of nitrogen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P1 Centers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 based relaxonomy (T1, T2*, T2)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Millikelvin experiment in dil-fridge</a:t>
            </a:r>
            <a:endParaRPr/>
          </a:p>
        </p:txBody>
      </p:sp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825" y="1992319"/>
            <a:ext cx="4088251" cy="9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700" y="863352"/>
            <a:ext cx="4352801" cy="8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0800" y="3164098"/>
            <a:ext cx="1570600" cy="14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8"/>
          <p:cNvSpPr txBox="1"/>
          <p:nvPr/>
        </p:nvSpPr>
        <p:spPr>
          <a:xfrm>
            <a:off x="6831400" y="3495625"/>
            <a:ext cx="208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image of NV-Center (confocal scan)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5221500" y="4729100"/>
            <a:ext cx="35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Thomas Mittiga thesis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700" y="4122875"/>
            <a:ext cx="4310276" cy="7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Applications of Quantum Mechanics</a:t>
            </a:r>
            <a:endParaRPr/>
          </a:p>
        </p:txBody>
      </p:sp>
      <p:sp>
        <p:nvSpPr>
          <p:cNvPr id="63" name="Google Shape;63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 (for computing and for memory, error correction)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 simulation (Hamiltonian engineering)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(Entanglement generation)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Diamond Lattice and Unit Cell</a:t>
            </a:r>
            <a:endParaRPr/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311700" y="1152475"/>
            <a:ext cx="4846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Diamond unit cell made from tetrahedral structures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Whole lattice formed by repeating the same unit cell → Bloch wave (delocalized)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Looks like a semiconductor, i.e. band gap between conduction and insulation band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125" y="701150"/>
            <a:ext cx="3697700" cy="33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/>
        </p:nvSpPr>
        <p:spPr>
          <a:xfrm>
            <a:off x="5699300" y="4168675"/>
            <a:ext cx="36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Diamond Lattice Unit Cell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Orbitals</a:t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050" y="0"/>
            <a:ext cx="3629951" cy="19219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/>
          <p:nvPr/>
        </p:nvSpPr>
        <p:spPr>
          <a:xfrm>
            <a:off x="8171150" y="327550"/>
            <a:ext cx="234000" cy="234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2250" y="1986601"/>
            <a:ext cx="3102952" cy="2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824" y="1706350"/>
            <a:ext cx="3328876" cy="271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825" y="1262695"/>
            <a:ext cx="349025" cy="3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 txBox="1"/>
          <p:nvPr/>
        </p:nvSpPr>
        <p:spPr>
          <a:xfrm>
            <a:off x="380275" y="1238350"/>
            <a:ext cx="27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hybridization orbitals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88375" y="327548"/>
            <a:ext cx="2072524" cy="597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4"/>
          <p:cNvSpPr/>
          <p:nvPr/>
        </p:nvSpPr>
        <p:spPr>
          <a:xfrm>
            <a:off x="5514050" y="443650"/>
            <a:ext cx="2549700" cy="23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3388438" y="925200"/>
            <a:ext cx="207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way to fill carbon orbitals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Diamond Lattice and Unit Cell</a:t>
            </a:r>
            <a:endParaRPr/>
          </a:p>
        </p:txBody>
      </p:sp>
      <p:sp>
        <p:nvSpPr>
          <p:cNvPr id="91" name="Google Shape;91;p5"/>
          <p:cNvSpPr txBox="1"/>
          <p:nvPr>
            <p:ph idx="1" type="body"/>
          </p:nvPr>
        </p:nvSpPr>
        <p:spPr>
          <a:xfrm>
            <a:off x="311700" y="1152475"/>
            <a:ext cx="455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Defects in lattice → lowers symmetry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Wavefunction can be localized, both ground state and excited states situated inside the band gap (not guaranteed)</a:t>
            </a:r>
            <a:endParaRPr/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7875" y="1071675"/>
            <a:ext cx="3697700" cy="33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300" y="2959350"/>
            <a:ext cx="4151725" cy="18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NV-Center </a:t>
            </a:r>
            <a:endParaRPr/>
          </a:p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8631" y="1431725"/>
            <a:ext cx="1974667" cy="201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0250" y="1431726"/>
            <a:ext cx="2116296" cy="20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/>
          <p:nvPr/>
        </p:nvSpPr>
        <p:spPr>
          <a:xfrm>
            <a:off x="5770517" y="2352797"/>
            <a:ext cx="1170600" cy="33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4729100" y="3505925"/>
            <a:ext cx="37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Replaced the center carbon with vacancy, and an adjacent carbon with nitrogen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0" y="1521275"/>
            <a:ext cx="1297475" cy="122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/>
          <p:nvPr/>
        </p:nvSpPr>
        <p:spPr>
          <a:xfrm rot="-2079629">
            <a:off x="565591" y="2184128"/>
            <a:ext cx="658329" cy="156115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725" y="3160825"/>
            <a:ext cx="1297475" cy="12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0" y="3160825"/>
            <a:ext cx="1297475" cy="12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725" y="1521275"/>
            <a:ext cx="1297475" cy="122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/>
          <p:nvPr/>
        </p:nvSpPr>
        <p:spPr>
          <a:xfrm rot="-3209108">
            <a:off x="1856985" y="2422747"/>
            <a:ext cx="658453" cy="1561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/>
          <p:nvPr/>
        </p:nvSpPr>
        <p:spPr>
          <a:xfrm rot="1859706">
            <a:off x="600829" y="4019738"/>
            <a:ext cx="658297" cy="156098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/>
          <p:nvPr/>
        </p:nvSpPr>
        <p:spPr>
          <a:xfrm rot="-6714228">
            <a:off x="1955345" y="3789601"/>
            <a:ext cx="529957" cy="136096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633800" y="4548700"/>
            <a:ext cx="23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possible orientations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3510250" y="4109925"/>
            <a:ext cx="5182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defect behaves like an “atom” even at room temperature → can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Polarize to a pure state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measurement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coherently manipulated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coherence time (T1 ~ 10ms at 300K, ~1day at 100mK)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NV-Center</a:t>
            </a:r>
            <a:endParaRPr/>
          </a:p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types of NV-Centers based on electron numbers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NV- is typically used and more common than NV0 </a:t>
            </a:r>
            <a:endParaRPr/>
          </a:p>
        </p:txBody>
      </p:sp>
      <p:pic>
        <p:nvPicPr>
          <p:cNvPr id="120" name="Google Shape;1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374" y="2290873"/>
            <a:ext cx="4991448" cy="25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Using NV-Center</a:t>
            </a:r>
            <a:endParaRPr/>
          </a:p>
        </p:txBody>
      </p:sp>
      <p:sp>
        <p:nvSpPr>
          <p:cNvPr id="126" name="Google Shape;126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00FF00"/>
                </a:highlight>
              </a:rPr>
              <a:t>Sensing </a:t>
            </a:r>
            <a:r>
              <a:rPr lang="en">
                <a:solidFill>
                  <a:srgbClr val="FF0000"/>
                </a:solidFill>
              </a:rPr>
              <a:t>(local addressing, high resolution → promising)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 (for computing and for memory, error correction) </a:t>
            </a:r>
            <a:r>
              <a:rPr lang="en">
                <a:solidFill>
                  <a:srgbClr val="FF0000"/>
                </a:solidFill>
              </a:rPr>
              <a:t>(sad)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00FF00"/>
                </a:highlight>
              </a:rPr>
              <a:t>Analog simulation</a:t>
            </a:r>
            <a:r>
              <a:rPr lang="en"/>
              <a:t> (Hamiltonian engineering) </a:t>
            </a:r>
            <a:r>
              <a:rPr lang="en">
                <a:solidFill>
                  <a:srgbClr val="FF0000"/>
                </a:solidFill>
              </a:rPr>
              <a:t>(disordered interaction → interesting, but requires complex Hamiltonian engineering, big topic)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(Entanglement generation) </a:t>
            </a:r>
            <a:r>
              <a:rPr lang="en">
                <a:solidFill>
                  <a:srgbClr val="FF0000"/>
                </a:solidFill>
              </a:rPr>
              <a:t>(sad, no one does this in NV, NV’s don’t even resonantly couple)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to Get NV-Center’s Ground State Level Structure (handwavy)</a:t>
            </a:r>
            <a:endParaRPr/>
          </a:p>
        </p:txBody>
      </p:sp>
      <p:sp>
        <p:nvSpPr>
          <p:cNvPr id="132" name="Google Shape;132;p9"/>
          <p:cNvSpPr txBox="1"/>
          <p:nvPr>
            <p:ph idx="1" type="body"/>
          </p:nvPr>
        </p:nvSpPr>
        <p:spPr>
          <a:xfrm>
            <a:off x="311700" y="1360225"/>
            <a:ext cx="8385900" cy="3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do a DFT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some group theory → gives more intuition, does not always work</a:t>
            </a:r>
            <a:endParaRPr/>
          </a:p>
        </p:txBody>
      </p:sp>
      <p:sp>
        <p:nvSpPr>
          <p:cNvPr id="133" name="Google Shape;133;p9"/>
          <p:cNvSpPr txBox="1"/>
          <p:nvPr/>
        </p:nvSpPr>
        <p:spPr>
          <a:xfrm>
            <a:off x="667925" y="2510800"/>
            <a:ext cx="5167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idea: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all symmetries of the defect → form point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Hamiltonian and eigenstates must obey these symmetries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Obtain irreducible representations of the point group → the irrep basis should be the eigenstates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Fill in electrons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physics intuition to construct the respect energy level of these eigenstates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9720" y="2457175"/>
            <a:ext cx="2651180" cy="20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9"/>
          <p:cNvSpPr txBox="1"/>
          <p:nvPr/>
        </p:nvSpPr>
        <p:spPr>
          <a:xfrm>
            <a:off x="6259950" y="4582825"/>
            <a:ext cx="28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NV-Center Ground State Levels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6328200" y="4860725"/>
            <a:ext cx="405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Satcher Hsieh Thesis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